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  <p:sldMasterId id="2147483792" r:id="rId2"/>
    <p:sldMasterId id="2147483805" r:id="rId3"/>
    <p:sldMasterId id="2147483780" r:id="rId4"/>
    <p:sldMasterId id="2147483768" r:id="rId5"/>
  </p:sldMasterIdLst>
  <p:notesMasterIdLst>
    <p:notesMasterId r:id="rId19"/>
  </p:notesMasterIdLst>
  <p:handoutMasterIdLst>
    <p:handoutMasterId r:id="rId20"/>
  </p:handout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6" r:id="rId14"/>
    <p:sldId id="267" r:id="rId15"/>
    <p:sldId id="264" r:id="rId16"/>
    <p:sldId id="265" r:id="rId17"/>
    <p:sldId id="268" r:id="rId18"/>
  </p:sldIdLst>
  <p:sldSz cx="9144000" cy="6858000" type="screen4x3"/>
  <p:notesSz cx="6805613" cy="99393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2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mojek\Pulpit\Akcja%20czad%202011\czad%202012\statystyka_tlenek%20wegla_2010_20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mojek\Pulpit\Akcja%20czad%202011\czad%202012\statystyka_tlenek%20wegla_2010_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pl-PL" dirty="0">
                <a:solidFill>
                  <a:srgbClr val="FF0000"/>
                </a:solidFill>
              </a:rPr>
              <a:t>Liczba</a:t>
            </a:r>
            <a:r>
              <a:rPr lang="pl-PL" baseline="0" dirty="0">
                <a:solidFill>
                  <a:srgbClr val="FF0000"/>
                </a:solidFill>
              </a:rPr>
              <a:t> zdarzeń, poszkodowanych i ofiar śmiertelnych </a:t>
            </a:r>
            <a:endParaRPr lang="pl-PL" baseline="0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pl-PL" baseline="0" dirty="0" smtClean="0">
                <a:solidFill>
                  <a:srgbClr val="FF0000"/>
                </a:solidFill>
              </a:rPr>
              <a:t>w </a:t>
            </a:r>
            <a:r>
              <a:rPr lang="pl-PL" baseline="0" dirty="0">
                <a:solidFill>
                  <a:srgbClr val="FF0000"/>
                </a:solidFill>
              </a:rPr>
              <a:t>interwencjach związanych z tlenkiem węgla </a:t>
            </a:r>
            <a:endParaRPr lang="pl-PL" baseline="0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pl-PL" baseline="0" dirty="0" smtClean="0">
                <a:solidFill>
                  <a:srgbClr val="FF0000"/>
                </a:solidFill>
              </a:rPr>
              <a:t>w </a:t>
            </a:r>
            <a:r>
              <a:rPr lang="pl-PL" baseline="0" dirty="0">
                <a:solidFill>
                  <a:srgbClr val="FF0000"/>
                </a:solidFill>
              </a:rPr>
              <a:t>poszczególnych miesiącach</a:t>
            </a:r>
            <a:endParaRPr lang="pl-PL" dirty="0">
              <a:solidFill>
                <a:srgbClr val="FF0000"/>
              </a:solidFill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'2011_2012'!$C$5</c:f>
              <c:strCache>
                <c:ptCount val="1"/>
                <c:pt idx="0">
                  <c:v>Liczba zdarzeń 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Val val="1"/>
          </c:dLbls>
          <c:cat>
            <c:strRef>
              <c:f>'2011_2012'!$C$32:$L$32</c:f>
              <c:strCache>
                <c:ptCount val="10"/>
                <c:pt idx="0">
                  <c:v>listopad_2010</c:v>
                </c:pt>
                <c:pt idx="1">
                  <c:v>grudzień_2010</c:v>
                </c:pt>
                <c:pt idx="2">
                  <c:v>styczeń_2011</c:v>
                </c:pt>
                <c:pt idx="3">
                  <c:v>luty_2011</c:v>
                </c:pt>
                <c:pt idx="4">
                  <c:v>marzec_2011</c:v>
                </c:pt>
                <c:pt idx="5">
                  <c:v>listopad_2011</c:v>
                </c:pt>
                <c:pt idx="6">
                  <c:v>grudziń_2011</c:v>
                </c:pt>
                <c:pt idx="7">
                  <c:v>styczeń_2012</c:v>
                </c:pt>
                <c:pt idx="8">
                  <c:v>luty_2012</c:v>
                </c:pt>
                <c:pt idx="9">
                  <c:v>marzec_1012</c:v>
                </c:pt>
              </c:strCache>
            </c:strRef>
          </c:cat>
          <c:val>
            <c:numRef>
              <c:f>('2011_2012'!$C$24,'2011_2012'!$F$24,'2011_2012'!$I$24,'2011_2012'!$L$24,'2011_2012'!$O$24,'2011_2012'!$C$22,'2011_2012'!$F$22,'2011_2012'!$I$22,'2011_2012'!$L$22,'2011_2012'!$O$22)</c:f>
              <c:numCache>
                <c:formatCode>General</c:formatCode>
                <c:ptCount val="10"/>
                <c:pt idx="0">
                  <c:v>658</c:v>
                </c:pt>
                <c:pt idx="1">
                  <c:v>1397</c:v>
                </c:pt>
                <c:pt idx="2">
                  <c:v>1169</c:v>
                </c:pt>
                <c:pt idx="3">
                  <c:v>1320</c:v>
                </c:pt>
                <c:pt idx="4">
                  <c:v>1109</c:v>
                </c:pt>
                <c:pt idx="5">
                  <c:v>620</c:v>
                </c:pt>
                <c:pt idx="6">
                  <c:v>552</c:v>
                </c:pt>
                <c:pt idx="7">
                  <c:v>604</c:v>
                </c:pt>
                <c:pt idx="8">
                  <c:v>1469</c:v>
                </c:pt>
                <c:pt idx="9">
                  <c:v>445</c:v>
                </c:pt>
              </c:numCache>
            </c:numRef>
          </c:val>
        </c:ser>
        <c:ser>
          <c:idx val="1"/>
          <c:order val="1"/>
          <c:tx>
            <c:strRef>
              <c:f>'2011_2012'!$E$5</c:f>
              <c:strCache>
                <c:ptCount val="1"/>
                <c:pt idx="0">
                  <c:v>Poszkodowani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Val val="1"/>
          </c:dLbls>
          <c:val>
            <c:numRef>
              <c:f>('2011_2012'!$E$24,'2011_2012'!$H$24,'2011_2012'!$K$24,'2011_2012'!$N$24,'2011_2012'!$Q$24,'2011_2012'!$E$22,'2011_2012'!$H$22,'2011_2012'!$K$22,'2011_2012'!$N$22,'2011_2012'!$Q$22)</c:f>
              <c:numCache>
                <c:formatCode>General</c:formatCode>
                <c:ptCount val="10"/>
                <c:pt idx="0">
                  <c:v>167</c:v>
                </c:pt>
                <c:pt idx="1">
                  <c:v>571</c:v>
                </c:pt>
                <c:pt idx="2">
                  <c:v>355</c:v>
                </c:pt>
                <c:pt idx="3">
                  <c:v>406</c:v>
                </c:pt>
                <c:pt idx="4">
                  <c:v>275</c:v>
                </c:pt>
                <c:pt idx="5">
                  <c:v>218</c:v>
                </c:pt>
                <c:pt idx="6">
                  <c:v>257</c:v>
                </c:pt>
                <c:pt idx="7">
                  <c:v>387</c:v>
                </c:pt>
                <c:pt idx="8">
                  <c:v>1057</c:v>
                </c:pt>
                <c:pt idx="9">
                  <c:v>258</c:v>
                </c:pt>
              </c:numCache>
            </c:numRef>
          </c:val>
        </c:ser>
        <c:ser>
          <c:idx val="2"/>
          <c:order val="2"/>
          <c:tx>
            <c:strRef>
              <c:f>'2011_2012'!$D$5</c:f>
              <c:strCache>
                <c:ptCount val="1"/>
                <c:pt idx="0">
                  <c:v>Ofiary śmiertelne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Val val="1"/>
          </c:dLbls>
          <c:val>
            <c:numRef>
              <c:f>('2011_2012'!$D$24,'2011_2012'!$G$24,'2011_2012'!$J$24,'2011_2012'!$M$24,'2011_2012'!$P$24,'2011_2012'!$D$22,'2011_2012'!$G$22,'2011_2012'!$J$22,'2011_2012'!$M$22,'2011_2012'!$P$22)</c:f>
              <c:numCache>
                <c:formatCode>General</c:formatCode>
                <c:ptCount val="10"/>
                <c:pt idx="0">
                  <c:v>22</c:v>
                </c:pt>
                <c:pt idx="1">
                  <c:v>41</c:v>
                </c:pt>
                <c:pt idx="2">
                  <c:v>17</c:v>
                </c:pt>
                <c:pt idx="3">
                  <c:v>16</c:v>
                </c:pt>
                <c:pt idx="4">
                  <c:v>15</c:v>
                </c:pt>
                <c:pt idx="5">
                  <c:v>11</c:v>
                </c:pt>
                <c:pt idx="6">
                  <c:v>11</c:v>
                </c:pt>
                <c:pt idx="7">
                  <c:v>16</c:v>
                </c:pt>
                <c:pt idx="8">
                  <c:v>54</c:v>
                </c:pt>
                <c:pt idx="9">
                  <c:v>14</c:v>
                </c:pt>
              </c:numCache>
            </c:numRef>
          </c:val>
        </c:ser>
        <c:gapWidth val="75"/>
        <c:shape val="box"/>
        <c:axId val="78605696"/>
        <c:axId val="78619776"/>
        <c:axId val="0"/>
      </c:bar3DChart>
      <c:catAx>
        <c:axId val="78605696"/>
        <c:scaling>
          <c:orientation val="minMax"/>
        </c:scaling>
        <c:axPos val="b"/>
        <c:majorTickMark val="none"/>
        <c:tickLblPos val="nextTo"/>
        <c:crossAx val="78619776"/>
        <c:crosses val="autoZero"/>
        <c:auto val="1"/>
        <c:lblAlgn val="ctr"/>
        <c:lblOffset val="100"/>
      </c:catAx>
      <c:valAx>
        <c:axId val="7861977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78605696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 algn="ctr">
              <a:defRPr/>
            </a:pPr>
            <a:r>
              <a:rPr lang="pl-PL" sz="1800" b="1" i="0" baseline="0" dirty="0">
                <a:solidFill>
                  <a:srgbClr val="FF0000"/>
                </a:solidFill>
              </a:rPr>
              <a:t>Liczba zdarzeń, poszkodowanych i ofiar śmiertelnych w </a:t>
            </a:r>
            <a:r>
              <a:rPr lang="pl-PL" sz="1800" b="1" i="0" baseline="0" dirty="0" smtClean="0">
                <a:solidFill>
                  <a:srgbClr val="FF0000"/>
                </a:solidFill>
              </a:rPr>
              <a:t>okresie</a:t>
            </a:r>
            <a:br>
              <a:rPr lang="pl-PL" sz="1800" b="1" i="0" baseline="0" dirty="0" smtClean="0">
                <a:solidFill>
                  <a:srgbClr val="FF0000"/>
                </a:solidFill>
              </a:rPr>
            </a:br>
            <a:r>
              <a:rPr lang="pl-PL" sz="1800" b="1" i="0" baseline="0" dirty="0" smtClean="0">
                <a:solidFill>
                  <a:srgbClr val="FF0000"/>
                </a:solidFill>
              </a:rPr>
              <a:t>zimowym </a:t>
            </a:r>
            <a:r>
              <a:rPr lang="pl-PL" sz="1800" b="1" i="0" baseline="0" dirty="0">
                <a:solidFill>
                  <a:srgbClr val="FF0000"/>
                </a:solidFill>
              </a:rPr>
              <a:t>2010/2011 i 2011/2012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'2011_2012'!$C$5</c:f>
              <c:strCache>
                <c:ptCount val="1"/>
                <c:pt idx="0">
                  <c:v>Liczba zdarzeń 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2800" b="1"/>
                </a:pPr>
                <a:endParaRPr lang="pl-PL"/>
              </a:p>
            </c:txPr>
            <c:showVal val="1"/>
          </c:dLbls>
          <c:cat>
            <c:strRef>
              <c:f>('2011_2012'!$P$33,'2011_2012'!$Q$33)</c:f>
              <c:strCache>
                <c:ptCount val="2"/>
                <c:pt idx="0">
                  <c:v>zima 2010/2011</c:v>
                </c:pt>
                <c:pt idx="1">
                  <c:v>zima 2011/2012</c:v>
                </c:pt>
              </c:strCache>
            </c:strRef>
          </c:cat>
          <c:val>
            <c:numRef>
              <c:f>('2011_2012'!$R$24,'2011_2012'!$R$22)</c:f>
              <c:numCache>
                <c:formatCode>General</c:formatCode>
                <c:ptCount val="2"/>
                <c:pt idx="0">
                  <c:v>5653</c:v>
                </c:pt>
                <c:pt idx="1">
                  <c:v>3690</c:v>
                </c:pt>
              </c:numCache>
            </c:numRef>
          </c:val>
        </c:ser>
        <c:ser>
          <c:idx val="2"/>
          <c:order val="1"/>
          <c:tx>
            <c:strRef>
              <c:f>'2011_2012'!$E$5</c:f>
              <c:strCache>
                <c:ptCount val="1"/>
                <c:pt idx="0">
                  <c:v>Poszkodowani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2800" b="1"/>
                </a:pPr>
                <a:endParaRPr lang="pl-PL"/>
              </a:p>
            </c:txPr>
            <c:showVal val="1"/>
          </c:dLbls>
          <c:cat>
            <c:strRef>
              <c:f>('2011_2012'!$P$33,'2011_2012'!$Q$33)</c:f>
              <c:strCache>
                <c:ptCount val="2"/>
                <c:pt idx="0">
                  <c:v>zima 2010/2011</c:v>
                </c:pt>
                <c:pt idx="1">
                  <c:v>zima 2011/2012</c:v>
                </c:pt>
              </c:strCache>
            </c:strRef>
          </c:cat>
          <c:val>
            <c:numRef>
              <c:f>('2011_2012'!$T$22,'2011_2012'!$T$24)</c:f>
              <c:numCache>
                <c:formatCode>General</c:formatCode>
                <c:ptCount val="2"/>
                <c:pt idx="0">
                  <c:v>2177</c:v>
                </c:pt>
                <c:pt idx="1">
                  <c:v>1774</c:v>
                </c:pt>
              </c:numCache>
            </c:numRef>
          </c:val>
        </c:ser>
        <c:ser>
          <c:idx val="1"/>
          <c:order val="2"/>
          <c:tx>
            <c:strRef>
              <c:f>'2011_2012'!$D$5</c:f>
              <c:strCache>
                <c:ptCount val="1"/>
                <c:pt idx="0">
                  <c:v>Ofiary śmiertelne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2800" b="1"/>
                </a:pPr>
                <a:endParaRPr lang="pl-PL"/>
              </a:p>
            </c:txPr>
            <c:showVal val="1"/>
          </c:dLbls>
          <c:cat>
            <c:strRef>
              <c:f>('2011_2012'!$P$33,'2011_2012'!$Q$33)</c:f>
              <c:strCache>
                <c:ptCount val="2"/>
                <c:pt idx="0">
                  <c:v>zima 2010/2011</c:v>
                </c:pt>
                <c:pt idx="1">
                  <c:v>zima 2011/2012</c:v>
                </c:pt>
              </c:strCache>
            </c:strRef>
          </c:cat>
          <c:val>
            <c:numRef>
              <c:f>('2011_2012'!$S$24,'2011_2012'!$S$22)</c:f>
              <c:numCache>
                <c:formatCode>General</c:formatCode>
                <c:ptCount val="2"/>
                <c:pt idx="0">
                  <c:v>111</c:v>
                </c:pt>
                <c:pt idx="1">
                  <c:v>106</c:v>
                </c:pt>
              </c:numCache>
            </c:numRef>
          </c:val>
        </c:ser>
        <c:gapWidth val="75"/>
        <c:shape val="box"/>
        <c:axId val="78670848"/>
        <c:axId val="78684928"/>
        <c:axId val="0"/>
      </c:bar3DChart>
      <c:catAx>
        <c:axId val="78670848"/>
        <c:scaling>
          <c:orientation val="minMax"/>
        </c:scaling>
        <c:axPos val="b"/>
        <c:numFmt formatCode="General" sourceLinked="1"/>
        <c:majorTickMark val="none"/>
        <c:tickLblPos val="nextTo"/>
        <c:crossAx val="78684928"/>
        <c:crosses val="autoZero"/>
        <c:auto val="1"/>
        <c:lblAlgn val="ctr"/>
        <c:lblOffset val="100"/>
      </c:catAx>
      <c:valAx>
        <c:axId val="7868492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78670848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93731-05C1-4C06-A2B1-D9AC0D589D5B}" type="datetimeFigureOut">
              <a:rPr lang="pl-PL" smtClean="0"/>
              <a:pPr/>
              <a:t>2012-10-09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168E81-699D-4CD7-8B0C-80910CD0ECE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6AE88-88D3-479C-B934-F6B1FFBC02A1}" type="datetimeFigureOut">
              <a:rPr lang="pl-PL" smtClean="0"/>
              <a:pPr/>
              <a:t>2012-10-09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D89B2-5032-4298-9D2D-D9F57D771B4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D89B2-5032-4298-9D2D-D9F57D771B47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D89B2-5032-4298-9D2D-D9F57D771B47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89B2-5198-46EF-9DCE-6CC5EED773E7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18A7D-6340-4750-9D6F-C39E52B93C6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70B4-3FBD-4B2A-8424-0D92957DC9B4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18A7D-6340-4750-9D6F-C39E52B93C6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F21CA-31B6-41EC-AD68-93C6E09CDFE3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18A7D-6340-4750-9D6F-C39E52B93C6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4D63B-C384-4358-811E-A1EDA295D14F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2273-9978-421D-AED7-A9E7F8D06B2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E054-4484-4971-A053-8ADAA3B9DBA8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2273-9978-421D-AED7-A9E7F8D06B2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4291-FD3D-4A7F-B720-C742065B6E3A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2273-9978-421D-AED7-A9E7F8D06B2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EA01-2491-4C20-A4A2-414335EA16E3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2273-9978-421D-AED7-A9E7F8D06B2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4063-7625-4D8F-A823-6BA52E89BF4C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2273-9978-421D-AED7-A9E7F8D06B2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52AE9-DABF-4559-8B15-AB168A3EBC6B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2273-9978-421D-AED7-A9E7F8D06B2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F861C-D6C1-465B-B420-2B07C82BD543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2273-9978-421D-AED7-A9E7F8D06B2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C725-600A-4689-B2ED-4ED2038C14D2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2273-9978-421D-AED7-A9E7F8D06B2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2FCB3-B794-4B1C-BBFB-528C80163A4B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18A7D-6340-4750-9D6F-C39E52B93C6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15C9-925D-435A-9D19-35374A3E9562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2273-9978-421D-AED7-A9E7F8D06B2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48B5-4A79-4BBC-BE95-4AEE4C2B050B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2273-9978-421D-AED7-A9E7F8D06B2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0D67-C96E-4FA4-A74A-8A500AD2D205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2273-9978-421D-AED7-A9E7F8D06B2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0D8DF-10E8-49AA-B8AD-E7BF858E6FA6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2273-9978-421D-AED7-A9E7F8D06B2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3ADF-2293-4343-86CB-3C1AB710E264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7BBE-E919-465B-9CB9-3EEB1CD77D0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25999-5A2D-4AB4-919F-5CD587FB2C03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7BBE-E919-465B-9CB9-3EEB1CD77D0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06F4-8604-4A2C-9240-3D7FD10C9B1E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7BBE-E919-465B-9CB9-3EEB1CD77D0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A8E4-69D9-4BF0-9B95-9387D752839F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7BBE-E919-465B-9CB9-3EEB1CD77D0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2237-DD47-4573-AE9F-6D8A25A35A65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7BBE-E919-465B-9CB9-3EEB1CD77D0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7EC1-87C0-47AC-AA8C-C0D28F07D2C3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7BBE-E919-465B-9CB9-3EEB1CD77D0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6627-03D0-4FE4-9958-BFD606DB8098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18A7D-6340-4750-9D6F-C39E52B93C6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026A-9A6F-4B79-81D6-DA45AA106613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7BBE-E919-465B-9CB9-3EEB1CD77D0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683BE-BBA4-4090-895C-64BC558B5DDF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7BBE-E919-465B-9CB9-3EEB1CD77D0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C422-3941-4850-9C67-519C81BEC0E1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7BBE-E919-465B-9CB9-3EEB1CD77D0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A52D-0983-41D5-8699-DFAD18A4F007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7BBE-E919-465B-9CB9-3EEB1CD77D0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29A0-D713-449E-915A-12679492ACF0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7BBE-E919-465B-9CB9-3EEB1CD77D0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D2FF-374C-4233-ADF7-CFDEDE3F80C1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4D12-90C9-43D7-81B6-6A20827B239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9B03-AE5F-478F-A974-7FF6CC539055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4D12-90C9-43D7-81B6-6A20827B239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BCE61-0138-415C-9126-8F26F1BE09AB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4D12-90C9-43D7-81B6-6A20827B239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8FC01-9A4E-49FF-AC3B-CCBC7E9E5E54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4D12-90C9-43D7-81B6-6A20827B239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51C7-150B-4B63-B27C-9EAD3B1885C7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4D12-90C9-43D7-81B6-6A20827B239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08D94-17E8-4E7D-A5F1-57C81A75E960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18A7D-6340-4750-9D6F-C39E52B93C6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CE59C-BA37-45DE-AB74-488EC5713813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4D12-90C9-43D7-81B6-6A20827B239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C030-B210-432C-B7F5-094282F838BD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4D12-90C9-43D7-81B6-6A20827B239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11223-CDF6-454D-8BA4-ECBF42D9556E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4D12-90C9-43D7-81B6-6A20827B239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45088-E3F6-4F26-978C-8B56C6411004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4D12-90C9-43D7-81B6-6A20827B239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E9E7-482D-4939-92EF-185BD4BD50CF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4D12-90C9-43D7-81B6-6A20827B239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11E6-E075-437D-BB36-5137C999025C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4D12-90C9-43D7-81B6-6A20827B239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94BF-8211-46F0-A9C5-639BA9001246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D6A61-123C-40E5-8AD6-BC854DF9D10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4ED5-B188-4477-B184-5E61EE5501EF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D6A61-123C-40E5-8AD6-BC854DF9D10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12B8-4EB3-47CC-AEC0-C36AF858C532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D6A61-123C-40E5-8AD6-BC854DF9D10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E0638-7B47-451F-92C2-14CBF279C5BA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D6A61-123C-40E5-8AD6-BC854DF9D10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E105-B24F-46FE-90B6-05E1F99FB749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18A7D-6340-4750-9D6F-C39E52B93C6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0331-9B83-466A-BA13-43DD665C6D31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D6A61-123C-40E5-8AD6-BC854DF9D10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09AF2-3F3B-45E4-8641-4EC5680AC084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D6A61-123C-40E5-8AD6-BC854DF9D10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E4AE1-391C-4C9A-A441-7206C84B30AC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D6A61-123C-40E5-8AD6-BC854DF9D10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43ECF-D37A-4010-A4E7-5C4F351EA9E5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D6A61-123C-40E5-8AD6-BC854DF9D10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1B65A-9BB0-4599-B245-5E08B49D8804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D6A61-123C-40E5-8AD6-BC854DF9D10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1F51A-72A7-45C1-9B92-5C5205618702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D6A61-123C-40E5-8AD6-BC854DF9D10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7A2F-3121-4640-8B31-12CAD6802D02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D6A61-123C-40E5-8AD6-BC854DF9D10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E4E6-BD68-47AE-A9A0-3E6AE98D113D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18A7D-6340-4750-9D6F-C39E52B93C6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DFA2-061F-4C10-9656-344DF7DC7BFC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Opracowano w Wydziale Informacji i Promocji Komendy Głównej PSP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18A7D-6340-4750-9D6F-C39E52B93C6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8356E-8EEE-4273-BC98-F7F0D8A2BE06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18A7D-6340-4750-9D6F-C39E52B93C6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B8B0-5ABE-47BA-9C75-7B132BE3A92F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18A7D-6340-4750-9D6F-C39E52B93C6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tx1">
                <a:lumMod val="85000"/>
                <a:lumOff val="15000"/>
              </a:schemeClr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3A0BE-31E1-4E3A-976A-BDFBD2108D46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18A7D-6340-4750-9D6F-C39E52B93C6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tx1">
                <a:lumMod val="85000"/>
                <a:lumOff val="15000"/>
              </a:schemeClr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F226C-31A6-4F02-8DC1-A2E861421869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22273-9978-421D-AED7-A9E7F8D06B2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00000">
              <a:schemeClr val="tx1">
                <a:lumMod val="85000"/>
                <a:lumOff val="15000"/>
              </a:schemeClr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FA638-B3D6-4FEA-9F37-1DAE6C8156D1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B7BBE-E919-465B-9CB9-3EEB1CD77D0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00000">
              <a:schemeClr val="tx1">
                <a:lumMod val="85000"/>
                <a:lumOff val="15000"/>
              </a:schemeClr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AFBD1-EBC2-461E-8B5D-D81ACBBA091C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84D12-90C9-43D7-81B6-6A20827B239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00000">
              <a:schemeClr val="tx1">
                <a:lumMod val="85000"/>
                <a:lumOff val="15000"/>
              </a:schemeClr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E77CC-3BC2-4BB1-ADCF-0633B2395A49}" type="datetime1">
              <a:rPr lang="pl-PL" smtClean="0"/>
              <a:pPr/>
              <a:t>2012-10-09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Opracowano w Wydziale Informacji i Promocji Komendy Głównej PSP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D6A61-123C-40E5-8AD6-BC854DF9D10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67094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l-PL" sz="4900" b="1" dirty="0">
                <a:ln>
                  <a:solidFill>
                    <a:schemeClr val="accent1">
                      <a:shade val="50000"/>
                    </a:schemeClr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Kampania społeczno-edukacyjna </a:t>
            </a:r>
            <a:r>
              <a:rPr lang="pl-PL" sz="4900" dirty="0">
                <a:ln>
                  <a:solidFill>
                    <a:schemeClr val="accent1">
                      <a:shade val="50000"/>
                    </a:schemeClr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pl-PL" sz="4900" dirty="0">
                <a:ln>
                  <a:solidFill>
                    <a:schemeClr val="accent1">
                      <a:shade val="50000"/>
                    </a:schemeClr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pl-PL" sz="8000" b="1" dirty="0">
                <a:ln>
                  <a:solidFill>
                    <a:schemeClr val="accent1">
                      <a:shade val="50000"/>
                    </a:schemeClr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„NIE dla czadu!”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5398368"/>
            <a:ext cx="6400800" cy="550912"/>
          </a:xfrm>
        </p:spPr>
        <p:txBody>
          <a:bodyPr>
            <a:norm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</a:rPr>
              <a:t>Komenda Główna Państwowej Straży Pożarnej</a:t>
            </a:r>
            <a:endParaRPr lang="pl-PL" sz="2000" b="1" dirty="0">
              <a:solidFill>
                <a:srgbClr val="FF0000"/>
              </a:solidFill>
            </a:endParaRPr>
          </a:p>
        </p:txBody>
      </p:sp>
      <p:pic>
        <p:nvPicPr>
          <p:cNvPr id="4" name="Obraz 3" descr="logoPSPnowe-gif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3720882"/>
            <a:ext cx="1224136" cy="1578094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0" y="638132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>
                <a:solidFill>
                  <a:schemeClr val="bg1"/>
                </a:solidFill>
              </a:rPr>
              <a:t>Warszawa, październik 2012 </a:t>
            </a: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835696" y="6492875"/>
            <a:ext cx="5472608" cy="365125"/>
          </a:xfrm>
        </p:spPr>
        <p:txBody>
          <a:bodyPr/>
          <a:lstStyle/>
          <a:p>
            <a:r>
              <a:rPr lang="pl-PL" sz="1600" dirty="0" smtClean="0">
                <a:solidFill>
                  <a:schemeClr val="bg1"/>
                </a:solidFill>
              </a:rPr>
              <a:t>Kampania </a:t>
            </a:r>
            <a:r>
              <a:rPr lang="pl-PL" sz="1600" dirty="0">
                <a:solidFill>
                  <a:schemeClr val="bg1"/>
                </a:solidFill>
              </a:rPr>
              <a:t>społeczno-edukacyjna </a:t>
            </a:r>
            <a:r>
              <a:rPr lang="pl-PL" sz="1600" dirty="0" smtClean="0">
                <a:solidFill>
                  <a:schemeClr val="bg1"/>
                </a:solidFill>
              </a:rPr>
              <a:t>„</a:t>
            </a:r>
            <a:r>
              <a:rPr lang="pl-PL" sz="1600" dirty="0">
                <a:solidFill>
                  <a:schemeClr val="bg1"/>
                </a:solidFill>
              </a:rPr>
              <a:t>NIE dla czadu</a:t>
            </a:r>
            <a:r>
              <a:rPr lang="pl-PL" sz="1600" dirty="0" smtClean="0">
                <a:solidFill>
                  <a:schemeClr val="bg1"/>
                </a:solidFill>
              </a:rPr>
              <a:t>!”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Wydział Informacji i Promocji, KOMENDA GŁÓWNA PSP</a:t>
            </a:r>
          </a:p>
          <a:p>
            <a:endParaRPr lang="pl-PL" dirty="0">
              <a:solidFill>
                <a:schemeClr val="bg1"/>
              </a:solidFill>
            </a:endParaRPr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</p:nvPr>
        </p:nvGraphicFramePr>
        <p:xfrm>
          <a:off x="395536" y="476672"/>
          <a:ext cx="8229600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pl-PL" sz="4000" b="1" dirty="0">
                <a:solidFill>
                  <a:srgbClr val="FF0000"/>
                </a:solidFill>
              </a:rPr>
              <a:t>CZUJKI – CZY TRZEBA JE INSTALOWAĆ</a:t>
            </a:r>
            <a:r>
              <a:rPr lang="pl-PL" sz="4000" b="1" dirty="0" smtClean="0">
                <a:solidFill>
                  <a:srgbClr val="FF0000"/>
                </a:solidFill>
              </a:rPr>
              <a:t>?</a:t>
            </a:r>
            <a:endParaRPr lang="pl-PL" sz="40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fontScale="70000" lnSpcReduction="20000"/>
          </a:bodyPr>
          <a:lstStyle/>
          <a:p>
            <a:r>
              <a:rPr lang="pl-PL" u="sng" dirty="0"/>
              <a:t>Warto w domu lub mieszkaniu zainstalować czujkę dymu oraz czujkę tlenku węgla.</a:t>
            </a:r>
            <a:r>
              <a:rPr lang="pl-PL" dirty="0"/>
              <a:t> </a:t>
            </a:r>
            <a:endParaRPr lang="pl-PL" dirty="0" smtClean="0"/>
          </a:p>
          <a:p>
            <a:r>
              <a:rPr lang="pl-PL" dirty="0" smtClean="0"/>
              <a:t>Podstawową </a:t>
            </a:r>
            <a:r>
              <a:rPr lang="pl-PL" dirty="0"/>
              <a:t>funkcją czujki tlenku węgla (czadu) jest wykrywanie czadu i generowanie sygnałów alarmowych w sytuacji wykrycia jego nadmiernego stężenia w powietrzu. Podnosi ona poziom bezpieczeństwa w pomieszczeniach, zmniejsza ryzyko zaczadzenia, pozwala na szybką reakcję użytkownika w sytuacji zagrożenia życia. </a:t>
            </a:r>
          </a:p>
          <a:p>
            <a:r>
              <a:rPr lang="pl-PL" dirty="0"/>
              <a:t>Czujka odpowiednio wcześnie zasygnalizuje niebezpieczeństwo.</a:t>
            </a:r>
          </a:p>
          <a:p>
            <a:r>
              <a:rPr lang="pl-PL" dirty="0" smtClean="0"/>
              <a:t>Nie należy montować czujek przy oknie, kratkach, przewodach wentylacyjnych czy w miejscach zbyt zawilgoconych. Niewłaściwie dobrane ustawienie czujki może negatywnie wpłynąć na jej pracę </a:t>
            </a:r>
            <a:br>
              <a:rPr lang="pl-PL" dirty="0" smtClean="0"/>
            </a:br>
            <a:r>
              <a:rPr lang="pl-PL" dirty="0" smtClean="0"/>
              <a:t>i skuteczność. Zalecane lokalizacje czujek, jak również lokalizacje, których należy unikać znajdują się w instrukcjach dołączonych do ww. urządzeń. </a:t>
            </a:r>
          </a:p>
          <a:p>
            <a:r>
              <a:rPr lang="pl-PL" dirty="0" smtClean="0"/>
              <a:t>Niewłaściwie </a:t>
            </a:r>
            <a:r>
              <a:rPr lang="pl-PL" dirty="0"/>
              <a:t>dobrane ustawienie czujki może negatywnie wpłynąć na jej pracę i skuteczność.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6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835696" y="6492875"/>
            <a:ext cx="5472608" cy="365125"/>
          </a:xfrm>
        </p:spPr>
        <p:txBody>
          <a:bodyPr/>
          <a:lstStyle/>
          <a:p>
            <a:r>
              <a:rPr lang="pl-PL" sz="1600" dirty="0" smtClean="0">
                <a:solidFill>
                  <a:schemeClr val="bg1"/>
                </a:solidFill>
              </a:rPr>
              <a:t>Kampania </a:t>
            </a:r>
            <a:r>
              <a:rPr lang="pl-PL" sz="1600" dirty="0">
                <a:solidFill>
                  <a:schemeClr val="bg1"/>
                </a:solidFill>
              </a:rPr>
              <a:t>społeczno-edukacyjna </a:t>
            </a:r>
            <a:r>
              <a:rPr lang="pl-PL" sz="1600" dirty="0" smtClean="0">
                <a:solidFill>
                  <a:schemeClr val="bg1"/>
                </a:solidFill>
              </a:rPr>
              <a:t>„</a:t>
            </a:r>
            <a:r>
              <a:rPr lang="pl-PL" sz="1600" dirty="0">
                <a:solidFill>
                  <a:schemeClr val="bg1"/>
                </a:solidFill>
              </a:rPr>
              <a:t>NIE dla czadu</a:t>
            </a:r>
            <a:r>
              <a:rPr lang="pl-PL" sz="1600" dirty="0" smtClean="0">
                <a:solidFill>
                  <a:schemeClr val="bg1"/>
                </a:solidFill>
              </a:rPr>
              <a:t>!”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Wydział Informacji i Promocji, KOMENDA GŁÓWNA PSP</a:t>
            </a:r>
          </a:p>
          <a:p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336504"/>
            <a:ext cx="8229600" cy="2476872"/>
          </a:xfrm>
        </p:spPr>
        <p:txBody>
          <a:bodyPr/>
          <a:lstStyle/>
          <a:p>
            <a:pPr algn="ctr" fontAlgn="base">
              <a:buNone/>
            </a:pPr>
            <a:endParaRPr lang="pl-PL" sz="2000" b="1" dirty="0"/>
          </a:p>
          <a:p>
            <a:pPr algn="ctr">
              <a:buNone/>
            </a:pPr>
            <a:endParaRPr lang="pl-PL" sz="2000" b="1" dirty="0" smtClean="0"/>
          </a:p>
          <a:p>
            <a:pPr algn="ctr">
              <a:buNone/>
            </a:pPr>
            <a:r>
              <a:rPr lang="pl-PL" sz="2400" b="1" dirty="0" smtClean="0"/>
              <a:t>Czasami </a:t>
            </a:r>
            <a:r>
              <a:rPr lang="pl-PL" sz="2400" b="1" dirty="0"/>
              <a:t>wystarczy jedynie odrobina przezorności.</a:t>
            </a:r>
            <a:endParaRPr lang="pl-PL" sz="2400" dirty="0"/>
          </a:p>
          <a:p>
            <a:pPr>
              <a:buNone/>
            </a:pPr>
            <a:endParaRPr lang="pl-PL" dirty="0"/>
          </a:p>
        </p:txBody>
      </p:sp>
      <p:sp>
        <p:nvSpPr>
          <p:cNvPr id="7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835696" y="6492875"/>
            <a:ext cx="5472608" cy="365125"/>
          </a:xfrm>
        </p:spPr>
        <p:txBody>
          <a:bodyPr/>
          <a:lstStyle/>
          <a:p>
            <a:r>
              <a:rPr lang="pl-PL" sz="1600" dirty="0" smtClean="0">
                <a:solidFill>
                  <a:schemeClr val="bg1"/>
                </a:solidFill>
              </a:rPr>
              <a:t>Kampania </a:t>
            </a:r>
            <a:r>
              <a:rPr lang="pl-PL" sz="1600" dirty="0">
                <a:solidFill>
                  <a:schemeClr val="bg1"/>
                </a:solidFill>
              </a:rPr>
              <a:t>społeczno-edukacyjna </a:t>
            </a:r>
            <a:r>
              <a:rPr lang="pl-PL" sz="1600" dirty="0" smtClean="0">
                <a:solidFill>
                  <a:schemeClr val="bg1"/>
                </a:solidFill>
              </a:rPr>
              <a:t>„</a:t>
            </a:r>
            <a:r>
              <a:rPr lang="pl-PL" sz="1600" dirty="0">
                <a:solidFill>
                  <a:schemeClr val="bg1"/>
                </a:solidFill>
              </a:rPr>
              <a:t>NIE dla czadu</a:t>
            </a:r>
            <a:r>
              <a:rPr lang="pl-PL" sz="1600" dirty="0" smtClean="0">
                <a:solidFill>
                  <a:schemeClr val="bg1"/>
                </a:solidFill>
              </a:rPr>
              <a:t>!”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Wydział Informacji i Promocji, KOMENDA GŁÓWNA PSP</a:t>
            </a:r>
          </a:p>
          <a:p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8" name="Obraz 7" descr="i-kidde-detektor-tlenku-wegla-compact900-0233uk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9721440">
            <a:off x="1247335" y="1911165"/>
            <a:ext cx="2705100" cy="1819275"/>
          </a:xfrm>
          <a:prstGeom prst="rect">
            <a:avLst/>
          </a:prstGeom>
        </p:spPr>
      </p:pic>
      <p:pic>
        <p:nvPicPr>
          <p:cNvPr id="10" name="Obraz 9" descr="i-kidde-czujnik-czadu-tlenku-wegla-kidde-900-023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800" y="2564904"/>
            <a:ext cx="3384376" cy="2265934"/>
          </a:xfrm>
          <a:prstGeom prst="rect">
            <a:avLst/>
          </a:prstGeom>
        </p:spPr>
      </p:pic>
      <p:sp>
        <p:nvSpPr>
          <p:cNvPr id="11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rgbClr val="FF0000"/>
                </a:solidFill>
              </a:rPr>
              <a:t>PRZYKŁADOWE CZUJKI TLENKU WĘGLA</a:t>
            </a:r>
            <a:endParaRPr lang="pl-PL" sz="4000" dirty="0">
              <a:solidFill>
                <a:srgbClr val="FF0000"/>
              </a:solidFill>
            </a:endParaRPr>
          </a:p>
        </p:txBody>
      </p:sp>
      <p:pic>
        <p:nvPicPr>
          <p:cNvPr id="9" name="Obraz 8" descr="f-alarm-czujnik-czadu-i-dymu-kidde-2w1-900-0122-uk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39952" y="1268760"/>
            <a:ext cx="2333625" cy="1819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676672"/>
          </a:xfrm>
        </p:spPr>
        <p:txBody>
          <a:bodyPr/>
          <a:lstStyle/>
          <a:p>
            <a:pPr algn="ctr">
              <a:buNone/>
            </a:pPr>
            <a:r>
              <a:rPr lang="pl-PL" dirty="0" smtClean="0">
                <a:solidFill>
                  <a:srgbClr val="FF0000"/>
                </a:solidFill>
              </a:rPr>
              <a:t>DZIĘKUJEMY  ZA  UWAGĘ !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5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835696" y="6492875"/>
            <a:ext cx="5472608" cy="365125"/>
          </a:xfrm>
        </p:spPr>
        <p:txBody>
          <a:bodyPr/>
          <a:lstStyle/>
          <a:p>
            <a:r>
              <a:rPr lang="pl-PL" sz="1600" dirty="0" smtClean="0">
                <a:solidFill>
                  <a:schemeClr val="bg1"/>
                </a:solidFill>
              </a:rPr>
              <a:t>Kampania </a:t>
            </a:r>
            <a:r>
              <a:rPr lang="pl-PL" sz="1600" dirty="0">
                <a:solidFill>
                  <a:schemeClr val="bg1"/>
                </a:solidFill>
              </a:rPr>
              <a:t>społeczno-edukacyjna </a:t>
            </a:r>
            <a:r>
              <a:rPr lang="pl-PL" sz="1600" dirty="0" smtClean="0">
                <a:solidFill>
                  <a:schemeClr val="bg1"/>
                </a:solidFill>
              </a:rPr>
              <a:t>„</a:t>
            </a:r>
            <a:r>
              <a:rPr lang="pl-PL" sz="1600" dirty="0">
                <a:solidFill>
                  <a:schemeClr val="bg1"/>
                </a:solidFill>
              </a:rPr>
              <a:t>NIE dla czadu</a:t>
            </a:r>
            <a:r>
              <a:rPr lang="pl-PL" sz="1600" dirty="0" smtClean="0">
                <a:solidFill>
                  <a:schemeClr val="bg1"/>
                </a:solidFill>
              </a:rPr>
              <a:t>!”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Wydział Informacji i Promocji, KOMENDA GŁÓWNA PSP</a:t>
            </a:r>
          </a:p>
          <a:p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>
                <a:solidFill>
                  <a:srgbClr val="FF0000"/>
                </a:solidFill>
              </a:rPr>
              <a:t>CZYM JEST TLENEK WEGLA</a:t>
            </a:r>
            <a:r>
              <a:rPr lang="pl-PL" sz="4000" b="1" dirty="0" smtClean="0">
                <a:solidFill>
                  <a:srgbClr val="FF0000"/>
                </a:solidFill>
              </a:rPr>
              <a:t>?</a:t>
            </a:r>
            <a:endParaRPr lang="pl-PL" sz="40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Tlenek węgla, potocznie zwany czadem, jest gazem silnie trującym, bezbarwnym </a:t>
            </a:r>
            <a:r>
              <a:rPr lang="pl-PL" dirty="0" smtClean="0"/>
              <a:t>i </a:t>
            </a:r>
            <a:r>
              <a:rPr lang="pl-PL" dirty="0"/>
              <a:t>bezwonnym (powoduje to problemy z jego wykryciem). </a:t>
            </a:r>
            <a:endParaRPr lang="pl-PL" dirty="0" smtClean="0"/>
          </a:p>
          <a:p>
            <a:r>
              <a:rPr lang="pl-PL" dirty="0" smtClean="0"/>
              <a:t>Powstaje </a:t>
            </a:r>
            <a:r>
              <a:rPr lang="pl-PL" dirty="0"/>
              <a:t>w wyniku niepełnego spalania, m.in.: drewna, oleju, gazu, benzyny, nafty, propanu, węgla, ropy. </a:t>
            </a:r>
            <a:endParaRPr lang="pl-PL" dirty="0" smtClean="0"/>
          </a:p>
          <a:p>
            <a:r>
              <a:rPr lang="pl-PL" dirty="0" smtClean="0"/>
              <a:t>Może </a:t>
            </a:r>
            <a:r>
              <a:rPr lang="pl-PL" dirty="0"/>
              <a:t>to wynikać </a:t>
            </a:r>
            <a:r>
              <a:rPr lang="pl-PL" dirty="0" smtClean="0"/>
              <a:t>z </a:t>
            </a:r>
            <a:r>
              <a:rPr lang="pl-PL" dirty="0"/>
              <a:t>braku dopływu świeżego (zewnętrznego) powietrza do urządzenia, w którym następuje spalanie albo z powodu zanieczyszczenia, zużycia lub złej regulacji palnika gazowego, </a:t>
            </a:r>
            <a:r>
              <a:rPr lang="pl-PL" dirty="0" smtClean="0"/>
              <a:t>a </a:t>
            </a:r>
            <a:r>
              <a:rPr lang="pl-PL" dirty="0"/>
              <a:t>także przedwczesnego zamknięcia paleniska pieca lub kuchni. </a:t>
            </a:r>
            <a:endParaRPr lang="pl-PL" dirty="0" smtClean="0"/>
          </a:p>
          <a:p>
            <a:r>
              <a:rPr lang="pl-PL" dirty="0" smtClean="0"/>
              <a:t>Jest </a:t>
            </a:r>
            <a:r>
              <a:rPr lang="pl-PL" dirty="0"/>
              <a:t>to szczególnie groźne </a:t>
            </a:r>
            <a:r>
              <a:rPr lang="pl-PL" dirty="0" smtClean="0"/>
              <a:t>w </a:t>
            </a:r>
            <a:r>
              <a:rPr lang="pl-PL" dirty="0"/>
              <a:t>mieszkaniach, w których okna są szczelnie zamknięte lub uszczelnione na zimę, </a:t>
            </a:r>
            <a:r>
              <a:rPr lang="pl-PL" dirty="0" smtClean="0"/>
              <a:t>a </a:t>
            </a:r>
            <a:r>
              <a:rPr lang="pl-PL" dirty="0"/>
              <a:t>wentylacja jest wadliwa bądź wcale nie działa. </a:t>
            </a:r>
          </a:p>
          <a:p>
            <a:r>
              <a:rPr lang="pl-PL" dirty="0"/>
              <a:t>Czad powstaje także podczas pożaru. 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835696" y="6492875"/>
            <a:ext cx="5472608" cy="365125"/>
          </a:xfrm>
        </p:spPr>
        <p:txBody>
          <a:bodyPr/>
          <a:lstStyle/>
          <a:p>
            <a:r>
              <a:rPr lang="pl-PL" sz="1600" dirty="0" smtClean="0">
                <a:solidFill>
                  <a:schemeClr val="bg1"/>
                </a:solidFill>
              </a:rPr>
              <a:t>Kampania </a:t>
            </a:r>
            <a:r>
              <a:rPr lang="pl-PL" sz="1600" dirty="0">
                <a:solidFill>
                  <a:schemeClr val="bg1"/>
                </a:solidFill>
              </a:rPr>
              <a:t>społeczno-edukacyjna </a:t>
            </a:r>
            <a:r>
              <a:rPr lang="pl-PL" sz="1600" dirty="0" smtClean="0">
                <a:solidFill>
                  <a:schemeClr val="bg1"/>
                </a:solidFill>
              </a:rPr>
              <a:t>„</a:t>
            </a:r>
            <a:r>
              <a:rPr lang="pl-PL" sz="1600" dirty="0">
                <a:solidFill>
                  <a:schemeClr val="bg1"/>
                </a:solidFill>
              </a:rPr>
              <a:t>NIE dla czadu</a:t>
            </a:r>
            <a:r>
              <a:rPr lang="pl-PL" sz="1600" dirty="0" smtClean="0">
                <a:solidFill>
                  <a:schemeClr val="bg1"/>
                </a:solidFill>
              </a:rPr>
              <a:t>!”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Wydział Informacji i Promocji, KOMENDA GŁÓWNA PSP</a:t>
            </a:r>
          </a:p>
          <a:p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DLACZEGO CZAD JEST TAK GROŹNY</a:t>
            </a:r>
            <a:r>
              <a:rPr lang="pl-PL" b="1" dirty="0" smtClean="0">
                <a:solidFill>
                  <a:srgbClr val="FF0000"/>
                </a:solidFill>
              </a:rPr>
              <a:t>?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19050">
              <a:buNone/>
            </a:pPr>
            <a:r>
              <a:rPr lang="pl-PL" sz="2200" b="1" dirty="0"/>
              <a:t>Brak jest sygnałów, które alarmowałyby ludzi o obecności </a:t>
            </a:r>
            <a:r>
              <a:rPr lang="pl-PL" sz="2200" b="1" dirty="0" smtClean="0"/>
              <a:t>tlenku węgla</a:t>
            </a:r>
            <a:r>
              <a:rPr lang="pl-PL" sz="2200" b="1" dirty="0"/>
              <a:t>, dlatego tak łatwo (przy braku zachowania podstawowych zasad bezpieczeństwa) zatruć się tą substancją.</a:t>
            </a:r>
            <a:r>
              <a:rPr lang="pl-PL" sz="2200" dirty="0"/>
              <a:t> </a:t>
            </a:r>
            <a:endParaRPr lang="pl-PL" sz="2200" dirty="0" smtClean="0"/>
          </a:p>
          <a:p>
            <a:pPr>
              <a:buNone/>
            </a:pPr>
            <a:endParaRPr lang="pl-PL" sz="2200" dirty="0"/>
          </a:p>
          <a:p>
            <a:pPr marL="0" indent="19050">
              <a:buNone/>
            </a:pPr>
            <a:r>
              <a:rPr lang="pl-PL" sz="2200" dirty="0" smtClean="0"/>
              <a:t>Tlenek </a:t>
            </a:r>
            <a:r>
              <a:rPr lang="pl-PL" sz="2200" dirty="0"/>
              <a:t>węgla dostaje się do organizmu przez układ oddechowy, a następnie wchłaniany jest do krwioobiegu. </a:t>
            </a:r>
            <a:r>
              <a:rPr lang="pl-PL" sz="2200" b="1" dirty="0"/>
              <a:t>W układzie oddechowym człowieka wiąże się z hemoglobiną 210 razy szybciej niż tlen</a:t>
            </a:r>
            <a:r>
              <a:rPr lang="pl-PL" sz="2200" dirty="0"/>
              <a:t>, blokując dopływ tlenu do organizmu. Powoduje uszkodzenia mózgu oraz innych narządów wewnętrznych. Następstwem ostrego zatrucia może być nawet śmierć. 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7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835696" y="6492875"/>
            <a:ext cx="5472608" cy="365125"/>
          </a:xfrm>
        </p:spPr>
        <p:txBody>
          <a:bodyPr/>
          <a:lstStyle/>
          <a:p>
            <a:r>
              <a:rPr lang="pl-PL" sz="1600" dirty="0" smtClean="0">
                <a:solidFill>
                  <a:schemeClr val="bg1"/>
                </a:solidFill>
              </a:rPr>
              <a:t>Kampania </a:t>
            </a:r>
            <a:r>
              <a:rPr lang="pl-PL" sz="1600" dirty="0">
                <a:solidFill>
                  <a:schemeClr val="bg1"/>
                </a:solidFill>
              </a:rPr>
              <a:t>społeczno-edukacyjna </a:t>
            </a:r>
            <a:r>
              <a:rPr lang="pl-PL" sz="1600" dirty="0" smtClean="0">
                <a:solidFill>
                  <a:schemeClr val="bg1"/>
                </a:solidFill>
              </a:rPr>
              <a:t>„</a:t>
            </a:r>
            <a:r>
              <a:rPr lang="pl-PL" sz="1600" dirty="0">
                <a:solidFill>
                  <a:schemeClr val="bg1"/>
                </a:solidFill>
              </a:rPr>
              <a:t>NIE dla czadu</a:t>
            </a:r>
            <a:r>
              <a:rPr lang="pl-PL" sz="1600" dirty="0" smtClean="0">
                <a:solidFill>
                  <a:schemeClr val="bg1"/>
                </a:solidFill>
              </a:rPr>
              <a:t>!”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Wydział Informacji i Promocji, KOMENDA GŁÓWNA PSP</a:t>
            </a:r>
          </a:p>
          <a:p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OBJAWY ZATRUCIA TLENKIEM </a:t>
            </a:r>
            <a:r>
              <a:rPr lang="pl-PL" b="1" dirty="0" smtClean="0">
                <a:solidFill>
                  <a:srgbClr val="FF0000"/>
                </a:solidFill>
              </a:rPr>
              <a:t>WĘGLA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200" u="sng" dirty="0"/>
              <a:t>Lekkie zatrucie:</a:t>
            </a:r>
            <a:r>
              <a:rPr lang="pl-PL" sz="2200" dirty="0"/>
              <a:t> ból głowy, mdłości, wymioty, ogólne zmęczenie i osłabienie. </a:t>
            </a:r>
          </a:p>
          <a:p>
            <a:r>
              <a:rPr lang="pl-PL" sz="2200" u="sng" dirty="0"/>
              <a:t>Średnie zatrucie:</a:t>
            </a:r>
            <a:r>
              <a:rPr lang="pl-PL" sz="2200" dirty="0"/>
              <a:t> nasilający się ból głowy, senność, zaburzenia świadomości i równowagi, trudności z oddychaniem, oddech przyśpieszony, zaburzenia rytmu serca. </a:t>
            </a:r>
          </a:p>
          <a:p>
            <a:r>
              <a:rPr lang="pl-PL" sz="2200" u="sng" dirty="0"/>
              <a:t>Ciężkie zatrucie:</a:t>
            </a:r>
            <a:r>
              <a:rPr lang="pl-PL" sz="2200" dirty="0"/>
              <a:t> drgawki, utrata przytomności. </a:t>
            </a:r>
            <a:endParaRPr lang="pl-PL" sz="2200" dirty="0" smtClean="0"/>
          </a:p>
          <a:p>
            <a:pPr>
              <a:buNone/>
            </a:pPr>
            <a:endParaRPr lang="pl-PL" sz="2200" dirty="0"/>
          </a:p>
          <a:p>
            <a:pPr marL="0" indent="19050">
              <a:buNone/>
            </a:pPr>
            <a:r>
              <a:rPr lang="pl-PL" sz="2200" dirty="0"/>
              <a:t>Osłabienie i znużenie, które czuje zaczadzony oraz </a:t>
            </a:r>
            <a:r>
              <a:rPr lang="pl-PL" sz="2200" dirty="0" smtClean="0"/>
              <a:t>zaburzenia orientacji </a:t>
            </a:r>
            <a:r>
              <a:rPr lang="pl-PL" sz="2200" dirty="0"/>
              <a:t>i zdolności oceny zagrożenia powodują, że jest on całkowicie bierny (nie ucieka z miejsca nagromadzenia trucizny), traci przytomność i – jeśli nikt nie przyjdzie mu z pomocą – umiera.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6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835696" y="6492875"/>
            <a:ext cx="5472608" cy="365125"/>
          </a:xfrm>
        </p:spPr>
        <p:txBody>
          <a:bodyPr/>
          <a:lstStyle/>
          <a:p>
            <a:r>
              <a:rPr lang="pl-PL" sz="1600" dirty="0" smtClean="0">
                <a:solidFill>
                  <a:schemeClr val="bg1"/>
                </a:solidFill>
              </a:rPr>
              <a:t>Kampania </a:t>
            </a:r>
            <a:r>
              <a:rPr lang="pl-PL" sz="1600" dirty="0">
                <a:solidFill>
                  <a:schemeClr val="bg1"/>
                </a:solidFill>
              </a:rPr>
              <a:t>społeczno-edukacyjna </a:t>
            </a:r>
            <a:r>
              <a:rPr lang="pl-PL" sz="1600" dirty="0" smtClean="0">
                <a:solidFill>
                  <a:schemeClr val="bg1"/>
                </a:solidFill>
              </a:rPr>
              <a:t>„</a:t>
            </a:r>
            <a:r>
              <a:rPr lang="pl-PL" sz="1600" dirty="0">
                <a:solidFill>
                  <a:schemeClr val="bg1"/>
                </a:solidFill>
              </a:rPr>
              <a:t>NIE dla czadu</a:t>
            </a:r>
            <a:r>
              <a:rPr lang="pl-PL" sz="1600" dirty="0" smtClean="0">
                <a:solidFill>
                  <a:schemeClr val="bg1"/>
                </a:solidFill>
              </a:rPr>
              <a:t>!”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Wydział Informacji i Promocji, KOMENDA GŁÓWNA PSP</a:t>
            </a:r>
          </a:p>
          <a:p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KTO JEST NARAŻONY NA DZIAŁANIE TLENKU WĘGLA?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pPr marL="0" indent="19050">
              <a:buNone/>
            </a:pPr>
            <a:r>
              <a:rPr lang="pl-PL" dirty="0"/>
              <a:t>Każda osoba przebywająca w środowisku skażonym tlenkiem węgla narażona jest na jego działanie. Efekty działania czadu, przy takim samym stężeniu i w takim samym czasie, mogą być jednak różne dla poszczególnych osób.</a:t>
            </a:r>
          </a:p>
          <a:p>
            <a:pPr>
              <a:buNone/>
            </a:pPr>
            <a:r>
              <a:rPr lang="pl-PL" u="sng" dirty="0"/>
              <a:t>Do grupy największego ryzyka należą:</a:t>
            </a:r>
            <a:endParaRPr lang="pl-PL" dirty="0"/>
          </a:p>
          <a:p>
            <a:pPr marL="361950" indent="-361950"/>
            <a:r>
              <a:rPr lang="pl-PL" dirty="0" smtClean="0"/>
              <a:t>noworodki </a:t>
            </a:r>
            <a:r>
              <a:rPr lang="pl-PL" dirty="0"/>
              <a:t>i niemowlaki (obok normalnej hemoglobiny występuje </a:t>
            </a:r>
            <a:r>
              <a:rPr lang="pl-PL" dirty="0" smtClean="0"/>
              <a:t>  u </a:t>
            </a:r>
            <a:r>
              <a:rPr lang="pl-PL" dirty="0"/>
              <a:t>nich hemoglobina płodowa, która wiąże dwukrotnie więcej tlenku węgla, niż zwykła hemoglobina</a:t>
            </a:r>
            <a:r>
              <a:rPr lang="pl-PL" dirty="0" smtClean="0"/>
              <a:t>),</a:t>
            </a:r>
          </a:p>
          <a:p>
            <a:r>
              <a:rPr lang="pl-PL" dirty="0" smtClean="0"/>
              <a:t>dzieci, </a:t>
            </a:r>
          </a:p>
          <a:p>
            <a:r>
              <a:rPr lang="pl-PL" dirty="0" smtClean="0"/>
              <a:t>kobiety ciężarne,</a:t>
            </a:r>
          </a:p>
          <a:p>
            <a:r>
              <a:rPr lang="pl-PL" dirty="0" smtClean="0"/>
              <a:t>osoby </a:t>
            </a:r>
            <a:r>
              <a:rPr lang="pl-PL" dirty="0"/>
              <a:t>w podeszłym wieku,</a:t>
            </a:r>
          </a:p>
          <a:p>
            <a:r>
              <a:rPr lang="pl-PL" dirty="0" smtClean="0"/>
              <a:t>osoby </a:t>
            </a:r>
            <a:r>
              <a:rPr lang="pl-PL" dirty="0"/>
              <a:t>z wadami serca oraz chorobami oskrzelowo-płucnymi, </a:t>
            </a:r>
          </a:p>
          <a:p>
            <a:r>
              <a:rPr lang="pl-PL" dirty="0" smtClean="0"/>
              <a:t>osoby </a:t>
            </a:r>
            <a:r>
              <a:rPr lang="pl-PL" dirty="0"/>
              <a:t>z wadami serca oraz niewydolnością układu oddechowego.</a:t>
            </a:r>
          </a:p>
          <a:p>
            <a:pPr marL="0" indent="0">
              <a:buNone/>
            </a:pPr>
            <a:r>
              <a:rPr lang="pl-PL" dirty="0"/>
              <a:t>Cięższym zatruciom ulegają także osoby wykonujące prace związane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/>
              <a:t>dużym wysiłkiem fizycznym.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6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835696" y="6492875"/>
            <a:ext cx="5472608" cy="365125"/>
          </a:xfrm>
        </p:spPr>
        <p:txBody>
          <a:bodyPr/>
          <a:lstStyle/>
          <a:p>
            <a:r>
              <a:rPr lang="pl-PL" sz="1600" dirty="0" smtClean="0">
                <a:solidFill>
                  <a:schemeClr val="bg1"/>
                </a:solidFill>
              </a:rPr>
              <a:t>Kampania </a:t>
            </a:r>
            <a:r>
              <a:rPr lang="pl-PL" sz="1600" dirty="0">
                <a:solidFill>
                  <a:schemeClr val="bg1"/>
                </a:solidFill>
              </a:rPr>
              <a:t>społeczno-edukacyjna </a:t>
            </a:r>
            <a:r>
              <a:rPr lang="pl-PL" sz="1600" dirty="0" smtClean="0">
                <a:solidFill>
                  <a:schemeClr val="bg1"/>
                </a:solidFill>
              </a:rPr>
              <a:t>„</a:t>
            </a:r>
            <a:r>
              <a:rPr lang="pl-PL" sz="1600" dirty="0">
                <a:solidFill>
                  <a:schemeClr val="bg1"/>
                </a:solidFill>
              </a:rPr>
              <a:t>NIE dla czadu</a:t>
            </a:r>
            <a:r>
              <a:rPr lang="pl-PL" sz="1600" dirty="0" smtClean="0">
                <a:solidFill>
                  <a:schemeClr val="bg1"/>
                </a:solidFill>
              </a:rPr>
              <a:t>!”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Wydział Informacji i Promocji, KOMENDA GŁÓWNA PSP</a:t>
            </a:r>
          </a:p>
          <a:p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załka w górę 4"/>
          <p:cNvSpPr/>
          <p:nvPr/>
        </p:nvSpPr>
        <p:spPr>
          <a:xfrm>
            <a:off x="107504" y="188640"/>
            <a:ext cx="2520280" cy="5976664"/>
          </a:xfrm>
          <a:prstGeom prst="upArrow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413792"/>
            <a:ext cx="781236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pl-PL" b="1" cap="small" dirty="0" smtClean="0">
                <a:solidFill>
                  <a:srgbClr val="FF0000"/>
                </a:solidFill>
              </a:rPr>
              <a:t>WPŁYW STĘŻENIA TLENKU WĘGLA </a:t>
            </a:r>
            <a:br>
              <a:rPr lang="pl-PL" b="1" cap="small" dirty="0" smtClean="0">
                <a:solidFill>
                  <a:srgbClr val="FF0000"/>
                </a:solidFill>
              </a:rPr>
            </a:br>
            <a:r>
              <a:rPr lang="pl-PL" b="1" cap="small" dirty="0" smtClean="0">
                <a:solidFill>
                  <a:srgbClr val="FF0000"/>
                </a:solidFill>
              </a:rPr>
              <a:t>W POWIETRZU NA ORGANIZM  </a:t>
            </a:r>
            <a:br>
              <a:rPr lang="pl-PL" b="1" cap="small" dirty="0" smtClean="0">
                <a:solidFill>
                  <a:srgbClr val="FF0000"/>
                </a:solidFill>
              </a:rPr>
            </a:br>
            <a:r>
              <a:rPr lang="pl-PL" b="1" cap="small" dirty="0" smtClean="0">
                <a:solidFill>
                  <a:srgbClr val="FF0000"/>
                </a:solidFill>
              </a:rPr>
              <a:t>           CZŁOWIEKA </a:t>
            </a:r>
            <a:r>
              <a:rPr lang="pl-PL" b="1" cap="small" dirty="0" err="1" smtClean="0">
                <a:solidFill>
                  <a:srgbClr val="FF0000"/>
                </a:solidFill>
              </a:rPr>
              <a:t>wg</a:t>
            </a:r>
            <a:r>
              <a:rPr lang="pl-PL" b="1" cap="small" dirty="0" smtClean="0">
                <a:solidFill>
                  <a:srgbClr val="FF0000"/>
                </a:solidFill>
              </a:rPr>
              <a:t>. </a:t>
            </a:r>
            <a:r>
              <a:rPr lang="pl-PL" b="1" cap="small" dirty="0" err="1" smtClean="0">
                <a:solidFill>
                  <a:srgbClr val="FF0000"/>
                </a:solidFill>
              </a:rPr>
              <a:t>ciop-pib</a:t>
            </a:r>
            <a:r>
              <a:rPr lang="pl-PL" b="1" cap="small" dirty="0" smtClean="0">
                <a:solidFill>
                  <a:srgbClr val="FF0000"/>
                </a:solidFill>
              </a:rPr>
              <a:t> </a:t>
            </a:r>
            <a:endParaRPr lang="pl-PL" cap="smal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99112" y="1916832"/>
            <a:ext cx="8042144" cy="3629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/>
              <a:t>13000 ppm 	ZGON po czasie 1 do 3 minut !</a:t>
            </a:r>
          </a:p>
          <a:p>
            <a:pPr>
              <a:buNone/>
            </a:pPr>
            <a:r>
              <a:rPr lang="pl-PL" sz="2000" dirty="0" smtClean="0"/>
              <a:t> 7000 ppm 	zapaść po 1‐2 minutach, ryzyko zgonu po 10 – 15 			minutach</a:t>
            </a:r>
          </a:p>
          <a:p>
            <a:pPr>
              <a:buNone/>
            </a:pPr>
            <a:r>
              <a:rPr lang="pl-PL" sz="2000" dirty="0" smtClean="0"/>
              <a:t> 3400 ppm 	zapaść po 5 – 10 minut, ryzyko zgonu po 30 minutach</a:t>
            </a:r>
          </a:p>
          <a:p>
            <a:pPr>
              <a:buNone/>
            </a:pPr>
            <a:r>
              <a:rPr lang="pl-PL" sz="2000" dirty="0" smtClean="0"/>
              <a:t> 1600 ppm 	zapaść w ciągu 20 minut, ryzyko zgonu po 2 				godzinach</a:t>
            </a:r>
          </a:p>
          <a:p>
            <a:pPr>
              <a:buNone/>
            </a:pPr>
            <a:r>
              <a:rPr lang="pl-PL" sz="2000" dirty="0" smtClean="0"/>
              <a:t>  800 ppm 	zapaść, utrata przytomności po 2 godzinach</a:t>
            </a:r>
          </a:p>
          <a:p>
            <a:pPr>
              <a:buNone/>
            </a:pPr>
            <a:r>
              <a:rPr lang="pl-PL" sz="2000" dirty="0" smtClean="0"/>
              <a:t>  400 ppm 	ból głowy, mdłości, wymioty, osłabienie mięśni, apatia po 		czasie 1 – 2 godzin</a:t>
            </a:r>
          </a:p>
          <a:p>
            <a:pPr>
              <a:buNone/>
            </a:pPr>
            <a:r>
              <a:rPr lang="pl-PL" sz="2000" dirty="0" smtClean="0"/>
              <a:t>  200 </a:t>
            </a:r>
            <a:r>
              <a:rPr lang="pl-PL" sz="2000" dirty="0"/>
              <a:t>ppm </a:t>
            </a:r>
            <a:r>
              <a:rPr lang="pl-PL" sz="2000" dirty="0" smtClean="0"/>
              <a:t>	lekki </a:t>
            </a:r>
            <a:r>
              <a:rPr lang="pl-PL" sz="2000" dirty="0"/>
              <a:t>ból głowy po czasie kilku godzin</a:t>
            </a:r>
          </a:p>
          <a:p>
            <a:pPr>
              <a:buNone/>
            </a:pPr>
            <a:endParaRPr lang="pl-PL" b="1" dirty="0"/>
          </a:p>
        </p:txBody>
      </p:sp>
      <p:sp>
        <p:nvSpPr>
          <p:cNvPr id="6" name="pole tekstowe 5"/>
          <p:cNvSpPr txBox="1"/>
          <p:nvPr/>
        </p:nvSpPr>
        <p:spPr>
          <a:xfrm rot="16200000">
            <a:off x="-1727228" y="3889231"/>
            <a:ext cx="4038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Poziom tlenku węgla w powietrzu [ppm]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2555776" y="5661248"/>
            <a:ext cx="606237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chemeClr val="bg1"/>
                </a:solidFill>
              </a:rPr>
              <a:t>UWAGA: dla CO 1%obj. = 10 000 ppm = 8600 mg/m3</a:t>
            </a:r>
          </a:p>
          <a:p>
            <a:endParaRPr lang="pl-PL" dirty="0"/>
          </a:p>
        </p:txBody>
      </p:sp>
      <p:sp>
        <p:nvSpPr>
          <p:cNvPr id="9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835696" y="6492875"/>
            <a:ext cx="5472608" cy="365125"/>
          </a:xfrm>
        </p:spPr>
        <p:txBody>
          <a:bodyPr/>
          <a:lstStyle/>
          <a:p>
            <a:r>
              <a:rPr lang="pl-PL" sz="1600" dirty="0" smtClean="0">
                <a:solidFill>
                  <a:schemeClr val="bg1"/>
                </a:solidFill>
              </a:rPr>
              <a:t>Kampania </a:t>
            </a:r>
            <a:r>
              <a:rPr lang="pl-PL" sz="1600" dirty="0">
                <a:solidFill>
                  <a:schemeClr val="bg1"/>
                </a:solidFill>
              </a:rPr>
              <a:t>społeczno-edukacyjna </a:t>
            </a:r>
            <a:r>
              <a:rPr lang="pl-PL" sz="1600" dirty="0" smtClean="0">
                <a:solidFill>
                  <a:schemeClr val="bg1"/>
                </a:solidFill>
              </a:rPr>
              <a:t>„</a:t>
            </a:r>
            <a:r>
              <a:rPr lang="pl-PL" sz="1600" dirty="0">
                <a:solidFill>
                  <a:schemeClr val="bg1"/>
                </a:solidFill>
              </a:rPr>
              <a:t>NIE dla czadu</a:t>
            </a:r>
            <a:r>
              <a:rPr lang="pl-PL" sz="1600" dirty="0" smtClean="0">
                <a:solidFill>
                  <a:schemeClr val="bg1"/>
                </a:solidFill>
              </a:rPr>
              <a:t>!”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Wydział Informacji i Promocji, KOMENDA GŁÓWNA PSP</a:t>
            </a:r>
          </a:p>
          <a:p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JAK ZAPOBIEGAĆ ZATRUCIOM CZADEM?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b="1" u="sng" dirty="0"/>
              <a:t>Należy :</a:t>
            </a:r>
            <a:endParaRPr lang="pl-PL" dirty="0"/>
          </a:p>
          <a:p>
            <a:pPr lvl="0"/>
            <a:r>
              <a:rPr lang="pl-PL" dirty="0"/>
              <a:t>zapewnić prawidłową wentylację pomieszczeń, </a:t>
            </a:r>
          </a:p>
          <a:p>
            <a:pPr lvl="0"/>
            <a:r>
              <a:rPr lang="pl-PL" dirty="0"/>
              <a:t>uchylić okno w mieszkaniu, w którym korzysta się z jakiegokolwiek źródła ognia (pieca gazowego z otwartą komorą spalania, kuchenki gazowej lub węglowej), </a:t>
            </a:r>
          </a:p>
          <a:p>
            <a:pPr lvl="0"/>
            <a:r>
              <a:rPr lang="pl-PL" dirty="0"/>
              <a:t>stosować mikrowentylację okien i drzwi (częsty błąd - to zbyt szczelnie zamknięte okna),</a:t>
            </a:r>
          </a:p>
          <a:p>
            <a:pPr lvl="0"/>
            <a:r>
              <a:rPr lang="pl-PL" dirty="0"/>
              <a:t>regularnie sprawdzać, czyścić, dokonywać okresowych przeglądów - prawidłowość działania urządzeń mogących być źródłem tlenku węgla, szczelność wewnętrznych instalacji gazowych, przewodów kominowych i wentylacyjnych oraz kanałów nawiewnych,</a:t>
            </a:r>
          </a:p>
          <a:p>
            <a:pPr lvl="0"/>
            <a:r>
              <a:rPr lang="pl-PL" dirty="0"/>
              <a:t>przy instalacji urządzeń i systemów grzewczych korzystać z usług wykwalifikowanej osoby,</a:t>
            </a:r>
          </a:p>
          <a:p>
            <a:pPr lvl="0"/>
            <a:r>
              <a:rPr lang="pl-PL" dirty="0"/>
              <a:t>zainstalować w odpowiednim miejscu czujki tlenku węgla.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6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835696" y="6492875"/>
            <a:ext cx="5472608" cy="365125"/>
          </a:xfrm>
        </p:spPr>
        <p:txBody>
          <a:bodyPr/>
          <a:lstStyle/>
          <a:p>
            <a:r>
              <a:rPr lang="pl-PL" sz="1600" dirty="0" smtClean="0">
                <a:solidFill>
                  <a:schemeClr val="bg1"/>
                </a:solidFill>
              </a:rPr>
              <a:t>Kampania </a:t>
            </a:r>
            <a:r>
              <a:rPr lang="pl-PL" sz="1600" dirty="0">
                <a:solidFill>
                  <a:schemeClr val="bg1"/>
                </a:solidFill>
              </a:rPr>
              <a:t>społeczno-edukacyjna </a:t>
            </a:r>
            <a:r>
              <a:rPr lang="pl-PL" sz="1600" dirty="0" smtClean="0">
                <a:solidFill>
                  <a:schemeClr val="bg1"/>
                </a:solidFill>
              </a:rPr>
              <a:t>„</a:t>
            </a:r>
            <a:r>
              <a:rPr lang="pl-PL" sz="1600" dirty="0">
                <a:solidFill>
                  <a:schemeClr val="bg1"/>
                </a:solidFill>
              </a:rPr>
              <a:t>NIE dla czadu</a:t>
            </a:r>
            <a:r>
              <a:rPr lang="pl-PL" sz="1600" dirty="0" smtClean="0">
                <a:solidFill>
                  <a:schemeClr val="bg1"/>
                </a:solidFill>
              </a:rPr>
              <a:t>!”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Wydział Informacji i Promocji, KOMENDA GŁÓWNA PSP</a:t>
            </a:r>
          </a:p>
          <a:p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b="1" u="sng" dirty="0"/>
              <a:t>Nie należy:</a:t>
            </a:r>
            <a:endParaRPr lang="pl-PL" dirty="0"/>
          </a:p>
          <a:p>
            <a:pPr lvl="0"/>
            <a:r>
              <a:rPr lang="pl-PL" dirty="0"/>
              <a:t>zasłaniać kratek wentylacyjnych i otworów nawiewnych,</a:t>
            </a:r>
          </a:p>
          <a:p>
            <a:pPr lvl="0"/>
            <a:r>
              <a:rPr lang="pl-PL" dirty="0"/>
              <a:t>spalać niczego w zamkniętych pomieszczeniach, jeśli nie są wentylowane,</a:t>
            </a:r>
          </a:p>
          <a:p>
            <a:pPr lvl="0"/>
            <a:r>
              <a:rPr lang="pl-PL" dirty="0"/>
              <a:t>używać niesprawnych technicznie urządzeń, w których odbywa się proces spalania, </a:t>
            </a:r>
          </a:p>
          <a:p>
            <a:pPr lvl="0"/>
            <a:r>
              <a:rPr lang="pl-PL" dirty="0"/>
              <a:t>zostawiać samochodu w garażu z włączonym silnikiem, nawet jeżeli drzwi do garażu pozostają otwarte, </a:t>
            </a:r>
          </a:p>
          <a:p>
            <a:pPr lvl="0"/>
            <a:r>
              <a:rPr lang="pl-PL" dirty="0"/>
              <a:t>instalować urządzeń i systemów grzewczych na „własną rękę”,</a:t>
            </a:r>
          </a:p>
          <a:p>
            <a:pPr lvl="0"/>
            <a:r>
              <a:rPr lang="pl-PL" dirty="0"/>
              <a:t>bagatelizować takich objawów jak: duszności, bóle i zawroty głowy, nudności, wymioty, oszołomienie, osłabienie, przyśpieszenie czynności serca i oddychania, gdyż mogą być sygnałem, że ulegasz zatruciu czadem; w takiej sytuacji należy natychmiast przewietrzyć pomieszczenie, w którym się znajdujemy i zasięgnąć porady lekarskiej.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JAK ZAPOBIEGAĆ ZATRUCIOM CZADEM?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7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835696" y="6492875"/>
            <a:ext cx="5472608" cy="365125"/>
          </a:xfrm>
        </p:spPr>
        <p:txBody>
          <a:bodyPr/>
          <a:lstStyle/>
          <a:p>
            <a:r>
              <a:rPr lang="pl-PL" sz="1600" dirty="0" smtClean="0">
                <a:solidFill>
                  <a:schemeClr val="bg1"/>
                </a:solidFill>
              </a:rPr>
              <a:t>Kampania </a:t>
            </a:r>
            <a:r>
              <a:rPr lang="pl-PL" sz="1600" dirty="0">
                <a:solidFill>
                  <a:schemeClr val="bg1"/>
                </a:solidFill>
              </a:rPr>
              <a:t>społeczno-edukacyjna </a:t>
            </a:r>
            <a:r>
              <a:rPr lang="pl-PL" sz="1600" dirty="0" smtClean="0">
                <a:solidFill>
                  <a:schemeClr val="bg1"/>
                </a:solidFill>
              </a:rPr>
              <a:t>„</a:t>
            </a:r>
            <a:r>
              <a:rPr lang="pl-PL" sz="1600" dirty="0">
                <a:solidFill>
                  <a:schemeClr val="bg1"/>
                </a:solidFill>
              </a:rPr>
              <a:t>NIE dla czadu</a:t>
            </a:r>
            <a:r>
              <a:rPr lang="pl-PL" sz="1600" dirty="0" smtClean="0">
                <a:solidFill>
                  <a:schemeClr val="bg1"/>
                </a:solidFill>
              </a:rPr>
              <a:t>!”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Wydział Informacji i Promocji, KOMENDA GŁÓWNA PSP</a:t>
            </a:r>
          </a:p>
          <a:p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835696" y="6492875"/>
            <a:ext cx="5472608" cy="365125"/>
          </a:xfrm>
        </p:spPr>
        <p:txBody>
          <a:bodyPr/>
          <a:lstStyle/>
          <a:p>
            <a:r>
              <a:rPr lang="pl-PL" sz="1600" dirty="0" smtClean="0">
                <a:solidFill>
                  <a:schemeClr val="bg1"/>
                </a:solidFill>
              </a:rPr>
              <a:t>Kampania </a:t>
            </a:r>
            <a:r>
              <a:rPr lang="pl-PL" sz="1600" dirty="0">
                <a:solidFill>
                  <a:schemeClr val="bg1"/>
                </a:solidFill>
              </a:rPr>
              <a:t>społeczno-edukacyjna </a:t>
            </a:r>
            <a:r>
              <a:rPr lang="pl-PL" sz="1600" dirty="0" smtClean="0">
                <a:solidFill>
                  <a:schemeClr val="bg1"/>
                </a:solidFill>
              </a:rPr>
              <a:t>„</a:t>
            </a:r>
            <a:r>
              <a:rPr lang="pl-PL" sz="1600" dirty="0">
                <a:solidFill>
                  <a:schemeClr val="bg1"/>
                </a:solidFill>
              </a:rPr>
              <a:t>NIE dla czadu</a:t>
            </a:r>
            <a:r>
              <a:rPr lang="pl-PL" sz="1600" dirty="0" smtClean="0">
                <a:solidFill>
                  <a:schemeClr val="bg1"/>
                </a:solidFill>
              </a:rPr>
              <a:t>!”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Wydział Informacji i Promocji, KOMENDA GŁÓWNA PSP</a:t>
            </a:r>
          </a:p>
          <a:p>
            <a:endParaRPr lang="pl-PL" dirty="0">
              <a:solidFill>
                <a:schemeClr val="bg1"/>
              </a:solidFill>
            </a:endParaRPr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</p:nvPr>
        </p:nvGraphicFramePr>
        <p:xfrm>
          <a:off x="395536" y="404664"/>
          <a:ext cx="8229600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</TotalTime>
  <Words>994</Words>
  <Application>Microsoft Office PowerPoint</Application>
  <PresentationFormat>Pokaz na ekranie (4:3)</PresentationFormat>
  <Paragraphs>96</Paragraphs>
  <Slides>13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5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Motyw pakietu Office</vt:lpstr>
      <vt:lpstr>2_Projekt niestandardowy</vt:lpstr>
      <vt:lpstr>3_Projekt niestandardowy</vt:lpstr>
      <vt:lpstr>1_Projekt niestandardowy</vt:lpstr>
      <vt:lpstr>Projekt niestandardowy</vt:lpstr>
      <vt:lpstr>Kampania społeczno-edukacyjna  „NIE dla czadu!” </vt:lpstr>
      <vt:lpstr>CZYM JEST TLENEK WEGLA?</vt:lpstr>
      <vt:lpstr>DLACZEGO CZAD JEST TAK GROŹNY?</vt:lpstr>
      <vt:lpstr>OBJAWY ZATRUCIA TLENKIEM WĘGLA</vt:lpstr>
      <vt:lpstr>KTO JEST NARAŻONY NA DZIAŁANIE TLENKU WĘGLA?</vt:lpstr>
      <vt:lpstr>WPŁYW STĘŻENIA TLENKU WĘGLA  W POWIETRZU NA ORGANIZM              CZŁOWIEKA wg. ciop-pib </vt:lpstr>
      <vt:lpstr>JAK ZAPOBIEGAĆ ZATRUCIOM CZADEM?</vt:lpstr>
      <vt:lpstr>JAK ZAPOBIEGAĆ ZATRUCIOM CZADEM?</vt:lpstr>
      <vt:lpstr>Slajd 9</vt:lpstr>
      <vt:lpstr>Slajd 10</vt:lpstr>
      <vt:lpstr>CZUJKI – CZY TRZEBA JE INSTALOWAĆ?</vt:lpstr>
      <vt:lpstr>PRZYKŁADOWE CZUJKI TLENKU WĘGLA</vt:lpstr>
      <vt:lpstr>Slajd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mmojek</dc:creator>
  <cp:lastModifiedBy>kboguszewska</cp:lastModifiedBy>
  <cp:revision>34</cp:revision>
  <dcterms:created xsi:type="dcterms:W3CDTF">2012-10-04T05:28:07Z</dcterms:created>
  <dcterms:modified xsi:type="dcterms:W3CDTF">2012-10-09T10:12:17Z</dcterms:modified>
</cp:coreProperties>
</file>